
<file path=[Content_Types].xml><?xml version="1.0" encoding="utf-8"?>
<Types xmlns="http://schemas.openxmlformats.org/package/2006/content-types">
  <Default Extension="fntdata" ContentType="application/x-fontdata"/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</p:sldIdLst>
  <p:notesMasterIdLst>
    <p:notesMasterId r:id="rId12"/>
  </p:notesMasterIdLst>
  <p:sldSz cx="14630400" cy="8229600"/>
  <p:notesSz cx="8229600" cy="14630400"/>
  <p:embeddedFontLst>
    <p:embeddedFont>
      <p:font typeface="Montserrat"/>
      <p:regular r:id="rId17"/>
    </p:embeddedFont>
    <p:embeddedFont>
      <p:font typeface="Montserrat"/>
      <p:regular r:id="rId18"/>
    </p:embeddedFont>
    <p:embeddedFont>
      <p:font typeface="Montserrat"/>
      <p:regular r:id="rId19"/>
    </p:embeddedFont>
    <p:embeddedFont>
      <p:font typeface="Montserrat"/>
      <p:regular r:id="rId20"/>
    </p:embeddedFont>
    <p:embeddedFont>
      <p:font typeface="Heebo Light"/>
      <p:regular r:id="rId21"/>
    </p:embeddedFont>
    <p:embeddedFont>
      <p:font typeface="Heebo Light"/>
      <p:regular r:id="rId22"/>
    </p:embeddedFont>
  </p:embeddedFon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notesMaster" Target="notesMasters/notesMaster1.xml"/><Relationship Id="rId13" Type="http://schemas.openxmlformats.org/officeDocument/2006/relationships/presProps" Target="presProps.xml"/><Relationship Id="rId14" Type="http://schemas.openxmlformats.org/officeDocument/2006/relationships/viewProps" Target="viewProps.xml"/><Relationship Id="rId15" Type="http://schemas.openxmlformats.org/officeDocument/2006/relationships/theme" Target="theme/theme1.xml"/><Relationship Id="rId16" Type="http://schemas.openxmlformats.org/officeDocument/2006/relationships/tableStyles" Target="tableStyles.xml"/><Relationship Id="rId17" Type="http://schemas.openxmlformats.org/officeDocument/2006/relationships/font" Target="fonts/font1.fntdata"/><Relationship Id="rId18" Type="http://schemas.openxmlformats.org/officeDocument/2006/relationships/font" Target="fonts/font2.fntdata"/><Relationship Id="rId19" Type="http://schemas.openxmlformats.org/officeDocument/2006/relationships/font" Target="fonts/font3.fntdata"/><Relationship Id="rId20" Type="http://schemas.openxmlformats.org/officeDocument/2006/relationships/font" Target="fonts/font4.fntdata"/><Relationship Id="rId21" Type="http://schemas.openxmlformats.org/officeDocument/2006/relationships/font" Target="fonts/font5.fntdata"/><Relationship Id="rId22" Type="http://schemas.openxmlformats.org/officeDocument/2006/relationships/font" Target="fonts/font6.fntdata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hyperlink" Target="https://gamma.app/?utm_source=made-with-gamma" TargetMode="External"/><Relationship Id="rId1" Type="http://schemas.openxmlformats.org/officeDocument/2006/relationships/image" Target="../media/image-1002-1.png"/><Relationship Id="rId2" Type="http://schemas.openxmlformats.org/officeDocument/2006/relationships/image" Target="../media/image-1002-2.png"/><Relationship Id="rId4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hyperlink" Target="https://gamma.app/?utm_source=made-with-gamma" TargetMode="External"/><Relationship Id="rId1" Type="http://schemas.openxmlformats.org/officeDocument/2006/relationships/image" Target="../media/image-1003-1.png"/><Relationship Id="rId2" Type="http://schemas.openxmlformats.org/officeDocument/2006/relationships/image" Target="../media/image-1003-2.png"/><Relationship Id="rId4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hyperlink" Target="https://gamma.app/?utm_source=made-with-gamma" TargetMode="External"/><Relationship Id="rId1" Type="http://schemas.openxmlformats.org/officeDocument/2006/relationships/image" Target="../media/image-1004-1.png"/><Relationship Id="rId2" Type="http://schemas.openxmlformats.org/officeDocument/2006/relationships/image" Target="../media/image-1004-2.png"/><Relationship Id="rId4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hyperlink" Target="https://gamma.app/?utm_source=made-with-gamma" TargetMode="External"/><Relationship Id="rId1" Type="http://schemas.openxmlformats.org/officeDocument/2006/relationships/image" Target="../media/image-1005-1.png"/><Relationship Id="rId2" Type="http://schemas.openxmlformats.org/officeDocument/2006/relationships/image" Target="../media/image-1005-2.png"/><Relationship Id="rId4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hyperlink" Target="https://gamma.app/?utm_source=made-with-gamma" TargetMode="External"/><Relationship Id="rId1" Type="http://schemas.openxmlformats.org/officeDocument/2006/relationships/image" Target="../media/image-1006-1.png"/><Relationship Id="rId2" Type="http://schemas.openxmlformats.org/officeDocument/2006/relationships/image" Target="../media/image-1006-2.png"/><Relationship Id="rId4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hyperlink" Target="https://gamma.app/?utm_source=made-with-gamma" TargetMode="External"/><Relationship Id="rId1" Type="http://schemas.openxmlformats.org/officeDocument/2006/relationships/image" Target="../media/image-1007-1.png"/><Relationship Id="rId2" Type="http://schemas.openxmlformats.org/officeDocument/2006/relationships/image" Target="../media/image-1007-2.png"/><Relationship Id="rId4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hyperlink" Target="https://gamma.app/?utm_source=made-with-gamma" TargetMode="External"/><Relationship Id="rId1" Type="http://schemas.openxmlformats.org/officeDocument/2006/relationships/image" Target="../media/image-1008-1.png"/><Relationship Id="rId3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hyperlink" Target="https://gamma.app/?utm_source=made-with-gamma" TargetMode="External"/><Relationship Id="rId1" Type="http://schemas.openxmlformats.org/officeDocument/2006/relationships/image" Target="../media/image-1009-1.png"/><Relationship Id="rId2" Type="http://schemas.openxmlformats.org/officeDocument/2006/relationships/image" Target="../media/image-1009-2.png"/><Relationship Id="rId4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hyperlink" Target="https://gamma.app/?utm_source=made-with-gamma" TargetMode="External"/><Relationship Id="rId1" Type="http://schemas.openxmlformats.org/officeDocument/2006/relationships/image" Target="../media/image-1010-1.png"/><Relationship Id="rId3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3" Type="http://schemas.openxmlformats.org/officeDocument/2006/relationships/hyperlink" Target="https://gamma.app/?utm_source=made-with-gamma" TargetMode="External"/><Relationship Id="rId1" Type="http://schemas.openxmlformats.org/officeDocument/2006/relationships/image" Target="../media/image-1011-1.png"/><Relationship Id="rId2" Type="http://schemas.openxmlformats.org/officeDocument/2006/relationships/image" Target="../media/image-1011-2.png"/><Relationship Id="rId4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1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4630400" cy="82296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0D0A2C">
              <a:alpha val="95000"/>
            </a:srgbClr>
          </a:solidFill>
          <a:ln/>
        </p:spPr>
      </p:sp>
      <p:pic>
        <p:nvPicPr>
          <p:cNvPr id="4" name="Image 1" descr="preencoded.png">
            <a:hlinkClick r:id="rId3" tooltip=""/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839215" y="7749540"/>
            <a:ext cx="1722605" cy="41148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2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4630400" cy="82296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481C9E">
              <a:alpha val="95000"/>
            </a:srgbClr>
          </a:solidFill>
          <a:ln/>
        </p:spPr>
      </p:sp>
      <p:pic>
        <p:nvPicPr>
          <p:cNvPr id="4" name="Image 1" descr="preencoded.png">
            <a:hlinkClick r:id="rId3" tooltip=""/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839215" y="7749540"/>
            <a:ext cx="1722605" cy="41148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3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4630400" cy="82296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481C9E">
              <a:alpha val="95000"/>
            </a:srgbClr>
          </a:solidFill>
          <a:ln/>
        </p:spPr>
      </p:sp>
      <p:pic>
        <p:nvPicPr>
          <p:cNvPr id="4" name="Image 1" descr="preencoded.png">
            <a:hlinkClick r:id="rId3" tooltip=""/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839215" y="7749540"/>
            <a:ext cx="1722605" cy="41148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4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4630400" cy="82296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0D0A2C">
              <a:alpha val="95000"/>
            </a:srgbClr>
          </a:solidFill>
          <a:ln/>
        </p:spPr>
      </p:sp>
      <p:pic>
        <p:nvPicPr>
          <p:cNvPr id="4" name="Image 1" descr="preencoded.png">
            <a:hlinkClick r:id="rId3" tooltip=""/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839215" y="7749540"/>
            <a:ext cx="1722605" cy="41148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5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4630400" cy="82296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0D0A2C">
              <a:alpha val="95000"/>
            </a:srgbClr>
          </a:solidFill>
          <a:ln/>
        </p:spPr>
      </p:sp>
      <p:pic>
        <p:nvPicPr>
          <p:cNvPr id="4" name="Image 1" descr="preencoded.png">
            <a:hlinkClick r:id="rId3" tooltip=""/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839215" y="7749540"/>
            <a:ext cx="1722605" cy="41148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6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4630400" cy="82296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0D0A2C">
              <a:alpha val="95000"/>
            </a:srgbClr>
          </a:solidFill>
          <a:ln/>
        </p:spPr>
      </p:sp>
      <p:pic>
        <p:nvPicPr>
          <p:cNvPr id="4" name="Image 1" descr="preencoded.png">
            <a:hlinkClick r:id="rId3" tooltip=""/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839215" y="7749540"/>
            <a:ext cx="1722605" cy="41148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7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481C9E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0D0A2C">
              <a:alpha val="95000"/>
            </a:srgbClr>
          </a:solidFill>
          <a:ln/>
        </p:spPr>
      </p:sp>
      <p:pic>
        <p:nvPicPr>
          <p:cNvPr id="4" name="Image 0" descr="preencoded.png">
            <a:hlinkClick r:id="rId2" tooltip=""/>
      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2839215" y="7749540"/>
            <a:ext cx="1722605" cy="41148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8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4630400" cy="82296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0D0A2C">
              <a:alpha val="95000"/>
            </a:srgbClr>
          </a:solidFill>
          <a:ln/>
        </p:spPr>
      </p:sp>
      <p:pic>
        <p:nvPicPr>
          <p:cNvPr id="4" name="Image 1" descr="preencoded.png">
            <a:hlinkClick r:id="rId3" tooltip=""/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839215" y="7749540"/>
            <a:ext cx="1722605" cy="41148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9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481C9E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0D0A2C">
              <a:alpha val="95000"/>
            </a:srgbClr>
          </a:solidFill>
          <a:ln/>
        </p:spPr>
      </p:sp>
      <p:pic>
        <p:nvPicPr>
          <p:cNvPr id="4" name="Image 0" descr="preencoded.png">
            <a:hlinkClick r:id="rId2" tooltip=""/>
      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2839215" y="7749540"/>
            <a:ext cx="1722605" cy="41148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10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4630400" cy="82296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0D0A2C">
              <a:alpha val="95000"/>
            </a:srgbClr>
          </a:solidFill>
          <a:ln/>
        </p:spPr>
      </p:sp>
      <p:pic>
        <p:nvPicPr>
          <p:cNvPr id="4" name="Image 1" descr="preencoded.png">
            <a:hlinkClick r:id="rId3" tooltip=""/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839215" y="7749540"/>
            <a:ext cx="1722605" cy="411480"/>
          </a:xfrm>
          <a:prstGeom prst="rect">
            <a:avLst/>
          </a:prstGeom>
        </p:spPr>
      </p:pic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2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slideLayout" Target="../slideLayouts/slideLayout4.xml"/><Relationship Id="rId3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slideLayout" Target="../slideLayouts/slideLayout5.xml"/><Relationship Id="rId4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svg"/><Relationship Id="rId3" Type="http://schemas.openxmlformats.org/officeDocument/2006/relationships/image" Target="../media/image-5-3.png"/><Relationship Id="rId4" Type="http://schemas.openxmlformats.org/officeDocument/2006/relationships/image" Target="../media/image-5-4.svg"/><Relationship Id="rId5" Type="http://schemas.openxmlformats.org/officeDocument/2006/relationships/image" Target="../media/image-5-5.png"/><Relationship Id="rId6" Type="http://schemas.openxmlformats.org/officeDocument/2006/relationships/image" Target="../media/image-5-6.svg"/><Relationship Id="rId7" Type="http://schemas.openxmlformats.org/officeDocument/2006/relationships/slideLayout" Target="../slideLayouts/slideLayout6.xml"/><Relationship Id="rId8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slideLayout" Target="../slideLayouts/slideLayout7.xml"/><Relationship Id="rId3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slideLayout" Target="../slideLayouts/slideLayout8.xml"/><Relationship Id="rId4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slideLayout" Target="../slideLayouts/slideLayout9.xml"/><Relationship Id="rId5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svg"/><Relationship Id="rId3" Type="http://schemas.openxmlformats.org/officeDocument/2006/relationships/image" Target="../media/image-9-3.png"/><Relationship Id="rId4" Type="http://schemas.openxmlformats.org/officeDocument/2006/relationships/image" Target="../media/image-9-4.svg"/><Relationship Id="rId5" Type="http://schemas.openxmlformats.org/officeDocument/2006/relationships/image" Target="../media/image-9-5.png"/><Relationship Id="rId6" Type="http://schemas.openxmlformats.org/officeDocument/2006/relationships/image" Target="../media/image-9-6.svg"/><Relationship Id="rId7" Type="http://schemas.openxmlformats.org/officeDocument/2006/relationships/image" Target="../media/image-9-7.png"/><Relationship Id="rId8" Type="http://schemas.openxmlformats.org/officeDocument/2006/relationships/image" Target="../media/image-9-8.svg"/><Relationship Id="rId9" Type="http://schemas.openxmlformats.org/officeDocument/2006/relationships/image" Target="../media/image-9-9.png"/><Relationship Id="rId10" Type="http://schemas.openxmlformats.org/officeDocument/2006/relationships/image" Target="../media/image-9-10.svg"/><Relationship Id="rId11" Type="http://schemas.openxmlformats.org/officeDocument/2006/relationships/slideLayout" Target="../slideLayouts/slideLayout10.xml"/><Relationship Id="rId12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slideLayout" Target="../slideLayouts/slideLayout11.xml"/><Relationship Id="rId5" Type="http://schemas.openxmlformats.org/officeDocument/2006/relationships/notesSlide" Target="../notesSlides/notesSlide1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144000" y="0"/>
            <a:ext cx="5486400" cy="82296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793790" y="2252067"/>
            <a:ext cx="7556421" cy="141755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5550"/>
              </a:lnSpc>
              <a:buNone/>
            </a:pPr>
            <a:r>
              <a:rPr lang="en-US" sz="4450" dirty="0">
                <a:solidFill>
                  <a:srgbClr val="F2F0F4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Le Maroc: Leader Mondial des Batteries Électriques</a:t>
            </a:r>
            <a:endParaRPr lang="en-US" sz="4450" dirty="0"/>
          </a:p>
        </p:txBody>
      </p:sp>
      <p:sp>
        <p:nvSpPr>
          <p:cNvPr id="4" name="Text 1"/>
          <p:cNvSpPr/>
          <p:nvPr/>
        </p:nvSpPr>
        <p:spPr>
          <a:xfrm>
            <a:off x="793790" y="4009787"/>
            <a:ext cx="7556421" cy="108870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50"/>
              </a:lnSpc>
              <a:buNone/>
            </a:pPr>
            <a:r>
              <a:rPr lang="en-US" sz="1750" dirty="0">
                <a:solidFill>
                  <a:srgbClr val="DCD7E5"/>
                </a:solidFill>
                <a:latin typeface="Heebo Light" pitchFamily="34" charset="0"/>
                <a:ea typeface="Heebo Light" pitchFamily="34" charset="-122"/>
                <a:cs typeface="Heebo Light" pitchFamily="34" charset="-120"/>
              </a:rPr>
              <a:t>Découvrez comment le Maroc se positionne en tant que plaque tournante mondiale pour la fabrication de batteries électriques, réduisant les coûts de production jusqu'à 35%.</a:t>
            </a:r>
            <a:endParaRPr lang="en-US" sz="1750" dirty="0"/>
          </a:p>
        </p:txBody>
      </p:sp>
      <p:pic>
        <p:nvPicPr>
          <p:cNvPr id="5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93790" y="5353645"/>
            <a:ext cx="3005257" cy="623768"/>
          </a:xfrm>
          <a:prstGeom prst="rect">
            <a:avLst/>
          </a:prstGeom>
        </p:spPr>
      </p:pic>
      <p:pic>
        <p:nvPicPr>
          <p:cNvPr id="6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912394" y="5353645"/>
            <a:ext cx="3287435" cy="623768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793790" y="1933337"/>
            <a:ext cx="8835271" cy="56697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4450"/>
              </a:lnSpc>
              <a:buNone/>
            </a:pPr>
            <a:r>
              <a:rPr lang="en-US" sz="3550" dirty="0">
                <a:solidFill>
                  <a:srgbClr val="F2F0F4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Des Chiffres Clés qui Impulsent l'Avenir</a:t>
            </a:r>
            <a:endParaRPr lang="en-US" sz="3550" dirty="0"/>
          </a:p>
        </p:txBody>
      </p:sp>
      <p:sp>
        <p:nvSpPr>
          <p:cNvPr id="3" name="Text 1"/>
          <p:cNvSpPr/>
          <p:nvPr/>
        </p:nvSpPr>
        <p:spPr>
          <a:xfrm>
            <a:off x="793790" y="2953941"/>
            <a:ext cx="13042821" cy="7258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50"/>
              </a:lnSpc>
              <a:buNone/>
            </a:pPr>
            <a:r>
              <a:rPr lang="en-US" sz="1750" dirty="0">
                <a:solidFill>
                  <a:srgbClr val="DCD7E5"/>
                </a:solidFill>
                <a:latin typeface="Heebo Light" pitchFamily="34" charset="0"/>
                <a:ea typeface="Heebo Light" pitchFamily="34" charset="-122"/>
                <a:cs typeface="Heebo Light" pitchFamily="34" charset="-120"/>
              </a:rPr>
              <a:t>Le hub automobile de Kénitra est prêt à révolutionner l'industrie des véhicules électriques avec des capacités impressionnantes et un engagement fort envers l'énergie verte.</a:t>
            </a:r>
            <a:endParaRPr lang="en-US" sz="1750" dirty="0"/>
          </a:p>
        </p:txBody>
      </p:sp>
      <p:sp>
        <p:nvSpPr>
          <p:cNvPr id="4" name="Text 2"/>
          <p:cNvSpPr/>
          <p:nvPr/>
        </p:nvSpPr>
        <p:spPr>
          <a:xfrm>
            <a:off x="793790" y="4048244"/>
            <a:ext cx="4158615" cy="748427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ctr" indent="0" marL="0">
              <a:lnSpc>
                <a:spcPts val="5850"/>
              </a:lnSpc>
              <a:buNone/>
            </a:pPr>
            <a:r>
              <a:rPr lang="en-US" sz="5850" dirty="0">
                <a:solidFill>
                  <a:srgbClr val="DCD7E5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100 GWh</a:t>
            </a:r>
            <a:endParaRPr lang="en-US" sz="5850" dirty="0"/>
          </a:p>
        </p:txBody>
      </p:sp>
      <p:sp>
        <p:nvSpPr>
          <p:cNvPr id="5" name="Text 3"/>
          <p:cNvSpPr/>
          <p:nvPr/>
        </p:nvSpPr>
        <p:spPr>
          <a:xfrm>
            <a:off x="1455420" y="5080040"/>
            <a:ext cx="2835235" cy="35433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ctr" indent="0" marL="0">
              <a:lnSpc>
                <a:spcPts val="2750"/>
              </a:lnSpc>
              <a:buNone/>
            </a:pPr>
            <a:r>
              <a:rPr lang="en-US" sz="2200" dirty="0">
                <a:solidFill>
                  <a:srgbClr val="DCD7E5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Capacité Annuelle</a:t>
            </a:r>
            <a:endParaRPr lang="en-US" sz="2200" dirty="0"/>
          </a:p>
        </p:txBody>
      </p:sp>
      <p:sp>
        <p:nvSpPr>
          <p:cNvPr id="6" name="Text 4"/>
          <p:cNvSpPr/>
          <p:nvPr/>
        </p:nvSpPr>
        <p:spPr>
          <a:xfrm>
            <a:off x="793790" y="5570458"/>
            <a:ext cx="4158615" cy="7258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850"/>
              </a:lnSpc>
              <a:buNone/>
            </a:pPr>
            <a:r>
              <a:rPr lang="en-US" sz="1750" dirty="0">
                <a:solidFill>
                  <a:srgbClr val="DCD7E5"/>
                </a:solidFill>
                <a:latin typeface="Heebo Light" pitchFamily="34" charset="0"/>
                <a:ea typeface="Heebo Light" pitchFamily="34" charset="-122"/>
                <a:cs typeface="Heebo Light" pitchFamily="34" charset="-120"/>
              </a:rPr>
              <a:t>Un potentiel de production de batteries massif.</a:t>
            </a:r>
            <a:endParaRPr lang="en-US" sz="1750" dirty="0"/>
          </a:p>
        </p:txBody>
      </p:sp>
      <p:sp>
        <p:nvSpPr>
          <p:cNvPr id="7" name="Text 5"/>
          <p:cNvSpPr/>
          <p:nvPr/>
        </p:nvSpPr>
        <p:spPr>
          <a:xfrm>
            <a:off x="5235893" y="4048244"/>
            <a:ext cx="4158615" cy="748427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ctr" indent="0" marL="0">
              <a:lnSpc>
                <a:spcPts val="5850"/>
              </a:lnSpc>
              <a:buNone/>
            </a:pPr>
            <a:r>
              <a:rPr lang="en-US" sz="5850" dirty="0">
                <a:solidFill>
                  <a:srgbClr val="DCD7E5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85%</a:t>
            </a:r>
            <a:endParaRPr lang="en-US" sz="5850" dirty="0"/>
          </a:p>
        </p:txBody>
      </p:sp>
      <p:sp>
        <p:nvSpPr>
          <p:cNvPr id="8" name="Text 6"/>
          <p:cNvSpPr/>
          <p:nvPr/>
        </p:nvSpPr>
        <p:spPr>
          <a:xfrm>
            <a:off x="5897523" y="5080040"/>
            <a:ext cx="2835235" cy="35433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ctr" indent="0" marL="0">
              <a:lnSpc>
                <a:spcPts val="2750"/>
              </a:lnSpc>
              <a:buNone/>
            </a:pPr>
            <a:r>
              <a:rPr lang="en-US" sz="2200" dirty="0">
                <a:solidFill>
                  <a:srgbClr val="DCD7E5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Énergie Verte</a:t>
            </a:r>
            <a:endParaRPr lang="en-US" sz="2200" dirty="0"/>
          </a:p>
        </p:txBody>
      </p:sp>
      <p:sp>
        <p:nvSpPr>
          <p:cNvPr id="9" name="Text 7"/>
          <p:cNvSpPr/>
          <p:nvPr/>
        </p:nvSpPr>
        <p:spPr>
          <a:xfrm>
            <a:off x="5235893" y="5570458"/>
            <a:ext cx="4158615" cy="7258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850"/>
              </a:lnSpc>
              <a:buNone/>
            </a:pPr>
            <a:r>
              <a:rPr lang="en-US" sz="1750" dirty="0">
                <a:solidFill>
                  <a:srgbClr val="DCD7E5"/>
                </a:solidFill>
                <a:latin typeface="Heebo Light" pitchFamily="34" charset="0"/>
                <a:ea typeface="Heebo Light" pitchFamily="34" charset="-122"/>
                <a:cs typeface="Heebo Light" pitchFamily="34" charset="-120"/>
              </a:rPr>
              <a:t>Une production alimentée par des sources renouvelables.</a:t>
            </a:r>
            <a:endParaRPr lang="en-US" sz="1750" dirty="0"/>
          </a:p>
        </p:txBody>
      </p:sp>
      <p:sp>
        <p:nvSpPr>
          <p:cNvPr id="10" name="Text 8"/>
          <p:cNvSpPr/>
          <p:nvPr/>
        </p:nvSpPr>
        <p:spPr>
          <a:xfrm>
            <a:off x="9677995" y="4048244"/>
            <a:ext cx="4158615" cy="748427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ctr" indent="0" marL="0">
              <a:lnSpc>
                <a:spcPts val="5850"/>
              </a:lnSpc>
              <a:buNone/>
            </a:pPr>
            <a:r>
              <a:rPr lang="en-US" sz="5850" dirty="0">
                <a:solidFill>
                  <a:srgbClr val="DCD7E5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35%</a:t>
            </a:r>
            <a:endParaRPr lang="en-US" sz="5850" dirty="0"/>
          </a:p>
        </p:txBody>
      </p:sp>
      <p:sp>
        <p:nvSpPr>
          <p:cNvPr id="11" name="Text 9"/>
          <p:cNvSpPr/>
          <p:nvPr/>
        </p:nvSpPr>
        <p:spPr>
          <a:xfrm>
            <a:off x="10284143" y="5080040"/>
            <a:ext cx="2946202" cy="35433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ctr" indent="0" marL="0">
              <a:lnSpc>
                <a:spcPts val="2750"/>
              </a:lnSpc>
              <a:buNone/>
            </a:pPr>
            <a:r>
              <a:rPr lang="en-US" sz="2200" dirty="0">
                <a:solidFill>
                  <a:srgbClr val="DCD7E5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Réduction des Coûts</a:t>
            </a:r>
            <a:endParaRPr lang="en-US" sz="2200" dirty="0"/>
          </a:p>
        </p:txBody>
      </p:sp>
      <p:sp>
        <p:nvSpPr>
          <p:cNvPr id="12" name="Text 10"/>
          <p:cNvSpPr/>
          <p:nvPr/>
        </p:nvSpPr>
        <p:spPr>
          <a:xfrm>
            <a:off x="9677995" y="5570458"/>
            <a:ext cx="4158615" cy="36290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ctr" indent="0" marL="0">
              <a:lnSpc>
                <a:spcPts val="2850"/>
              </a:lnSpc>
              <a:buNone/>
            </a:pPr>
            <a:r>
              <a:rPr lang="en-US" sz="1750" dirty="0">
                <a:solidFill>
                  <a:srgbClr val="DCD7E5"/>
                </a:solidFill>
                <a:latin typeface="Heebo Light" pitchFamily="34" charset="0"/>
                <a:ea typeface="Heebo Light" pitchFamily="34" charset="-122"/>
                <a:cs typeface="Heebo Light" pitchFamily="34" charset="-120"/>
              </a:rPr>
              <a:t>Un avantage concurrentiel significatif.</a:t>
            </a:r>
            <a:endParaRPr lang="en-US" sz="175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793790" y="2038231"/>
            <a:ext cx="6956465" cy="56697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4450"/>
              </a:lnSpc>
              <a:buNone/>
            </a:pPr>
            <a:r>
              <a:rPr lang="en-US" sz="3550" dirty="0">
                <a:solidFill>
                  <a:srgbClr val="F2F0F4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Avantage Compétitif du Maroc</a:t>
            </a:r>
            <a:endParaRPr lang="en-US" sz="3550" dirty="0"/>
          </a:p>
        </p:txBody>
      </p:sp>
      <p:sp>
        <p:nvSpPr>
          <p:cNvPr id="3" name="Text 1"/>
          <p:cNvSpPr/>
          <p:nvPr/>
        </p:nvSpPr>
        <p:spPr>
          <a:xfrm>
            <a:off x="793790" y="3058835"/>
            <a:ext cx="13042821" cy="7258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50"/>
              </a:lnSpc>
              <a:buNone/>
            </a:pPr>
            <a:r>
              <a:rPr lang="en-US" sz="1750" dirty="0">
                <a:solidFill>
                  <a:srgbClr val="DCD7E5"/>
                </a:solidFill>
                <a:latin typeface="Heebo Light" pitchFamily="34" charset="0"/>
                <a:ea typeface="Heebo Light" pitchFamily="34" charset="-122"/>
                <a:cs typeface="Heebo Light" pitchFamily="34" charset="-120"/>
              </a:rPr>
              <a:t>Le rapport "Kénitra EV Hub 2026" révèle la supériorité du Maroc en matière de coûts de production de batteries par rapport à ses concurrents européens.</a:t>
            </a:r>
            <a:endParaRPr lang="en-US" sz="1750" dirty="0"/>
          </a:p>
        </p:txBody>
      </p:sp>
      <p:sp>
        <p:nvSpPr>
          <p:cNvPr id="4" name="Shape 2"/>
          <p:cNvSpPr/>
          <p:nvPr/>
        </p:nvSpPr>
        <p:spPr>
          <a:xfrm>
            <a:off x="793790" y="4153138"/>
            <a:ext cx="12355354" cy="283488"/>
          </a:xfrm>
          <a:prstGeom prst="roundRect">
            <a:avLst>
              <a:gd name="adj" fmla="val 33606"/>
            </a:avLst>
          </a:prstGeom>
          <a:solidFill>
            <a:srgbClr val="31136C"/>
          </a:solidFill>
          <a:ln w="7620">
            <a:solidFill>
              <a:srgbClr val="4A2C85"/>
            </a:solidFill>
            <a:prstDash val="solid"/>
          </a:ln>
        </p:spPr>
      </p:sp>
      <p:pic>
        <p:nvPicPr>
          <p:cNvPr id="5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93790" y="4153138"/>
            <a:ext cx="5065633" cy="283488"/>
          </a:xfrm>
          <a:prstGeom prst="rect">
            <a:avLst/>
          </a:prstGeom>
        </p:spPr>
      </p:pic>
      <p:sp>
        <p:nvSpPr>
          <p:cNvPr id="6" name="Text 3"/>
          <p:cNvSpPr/>
          <p:nvPr/>
        </p:nvSpPr>
        <p:spPr>
          <a:xfrm>
            <a:off x="13319165" y="4153138"/>
            <a:ext cx="517446" cy="28348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2200"/>
              </a:lnSpc>
              <a:buNone/>
            </a:pPr>
            <a:r>
              <a:rPr lang="en-US" sz="2200" dirty="0">
                <a:solidFill>
                  <a:srgbClr val="DCD7E5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41%</a:t>
            </a:r>
            <a:endParaRPr lang="en-US" sz="2200" dirty="0"/>
          </a:p>
        </p:txBody>
      </p:sp>
      <p:sp>
        <p:nvSpPr>
          <p:cNvPr id="7" name="Text 4"/>
          <p:cNvSpPr/>
          <p:nvPr/>
        </p:nvSpPr>
        <p:spPr>
          <a:xfrm>
            <a:off x="793790" y="4719995"/>
            <a:ext cx="2835235" cy="35433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2750"/>
              </a:lnSpc>
              <a:buNone/>
            </a:pPr>
            <a:r>
              <a:rPr lang="en-US" sz="2200" dirty="0">
                <a:solidFill>
                  <a:srgbClr val="DCD7E5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Moins Cher</a:t>
            </a:r>
            <a:endParaRPr lang="en-US" sz="2200" dirty="0"/>
          </a:p>
        </p:txBody>
      </p:sp>
      <p:sp>
        <p:nvSpPr>
          <p:cNvPr id="8" name="Text 5"/>
          <p:cNvSpPr/>
          <p:nvPr/>
        </p:nvSpPr>
        <p:spPr>
          <a:xfrm>
            <a:off x="793790" y="5210413"/>
            <a:ext cx="13042821" cy="36290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2850"/>
              </a:lnSpc>
              <a:buNone/>
            </a:pPr>
            <a:r>
              <a:rPr lang="en-US" sz="1750" dirty="0">
                <a:solidFill>
                  <a:srgbClr val="DCD7E5"/>
                </a:solidFill>
                <a:latin typeface="Heebo Light" pitchFamily="34" charset="0"/>
                <a:ea typeface="Heebo Light" pitchFamily="34" charset="-122"/>
                <a:cs typeface="Heebo Light" pitchFamily="34" charset="-120"/>
              </a:rPr>
              <a:t>Un avantage de coût substantiel par rapport à l'Europe de l'Est.</a:t>
            </a:r>
            <a:endParaRPr lang="en-US" sz="1750" dirty="0"/>
          </a:p>
        </p:txBody>
      </p:sp>
      <p:sp>
        <p:nvSpPr>
          <p:cNvPr id="9" name="Text 6"/>
          <p:cNvSpPr/>
          <p:nvPr/>
        </p:nvSpPr>
        <p:spPr>
          <a:xfrm>
            <a:off x="793790" y="5828467"/>
            <a:ext cx="13042821" cy="36290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2850"/>
              </a:lnSpc>
              <a:buNone/>
            </a:pPr>
            <a:r>
              <a:rPr lang="en-US" sz="1750" dirty="0">
                <a:solidFill>
                  <a:srgbClr val="DCD7E5"/>
                </a:solidFill>
                <a:latin typeface="Heebo Light" pitchFamily="34" charset="0"/>
                <a:ea typeface="Heebo Light" pitchFamily="34" charset="-122"/>
                <a:cs typeface="Heebo Light" pitchFamily="34" charset="-120"/>
              </a:rPr>
              <a:t>Cette efficacité est un atout majeur pour les investisseurs et les fabricants mondiaux.</a:t>
            </a:r>
            <a:endParaRPr lang="en-US" sz="175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32936" y="497324"/>
            <a:ext cx="8359735" cy="45208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3550"/>
              </a:lnSpc>
              <a:buNone/>
            </a:pPr>
            <a:r>
              <a:rPr lang="en-US" sz="2800" dirty="0">
                <a:solidFill>
                  <a:srgbClr val="F2F0F4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Analyse Comparative des Coûts de Production</a:t>
            </a:r>
            <a:endParaRPr lang="en-US" sz="2800" dirty="0"/>
          </a:p>
        </p:txBody>
      </p:sp>
      <p:pic>
        <p:nvPicPr>
          <p:cNvPr id="3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32936" y="1423988"/>
            <a:ext cx="7842171" cy="4391501"/>
          </a:xfrm>
          <a:prstGeom prst="rect">
            <a:avLst/>
          </a:prstGeom>
        </p:spPr>
      </p:pic>
      <p:sp>
        <p:nvSpPr>
          <p:cNvPr id="4" name="Text 1"/>
          <p:cNvSpPr/>
          <p:nvPr/>
        </p:nvSpPr>
        <p:spPr>
          <a:xfrm>
            <a:off x="8923973" y="1383387"/>
            <a:ext cx="5080992" cy="144660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250"/>
              </a:lnSpc>
              <a:buNone/>
            </a:pPr>
            <a:r>
              <a:rPr lang="en-US" sz="1400" dirty="0">
                <a:solidFill>
                  <a:srgbClr val="DCD7E5"/>
                </a:solidFill>
                <a:latin typeface="Heebo Light" pitchFamily="34" charset="0"/>
                <a:ea typeface="Heebo Light" pitchFamily="34" charset="-122"/>
                <a:cs typeface="Heebo Light" pitchFamily="34" charset="-120"/>
              </a:rPr>
              <a:t>Le Maroc surpasse l'Europe de l'Est (Pologne et Hongrie) en termes de coûts de fabrication, offrant jusqu'à 41% d'économies. Cette performance est due à une combinaison de ressources locales, d'infrastructures optimisées et d'une main-d'œuvre qualifiée.</a:t>
            </a:r>
            <a:endParaRPr lang="en-US" sz="1400" dirty="0"/>
          </a:p>
        </p:txBody>
      </p:sp>
      <p:pic>
        <p:nvPicPr>
          <p:cNvPr id="5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923973" y="3033355"/>
            <a:ext cx="5080992" cy="5080992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793790" y="2285524"/>
            <a:ext cx="7558683" cy="56697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4450"/>
              </a:lnSpc>
              <a:buNone/>
            </a:pPr>
            <a:r>
              <a:rPr lang="en-US" sz="3550" dirty="0">
                <a:solidFill>
                  <a:srgbClr val="F2F0F4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Un Écosystème Industriel Intégré</a:t>
            </a:r>
            <a:endParaRPr lang="en-US" sz="3550" dirty="0"/>
          </a:p>
        </p:txBody>
      </p:sp>
      <p:sp>
        <p:nvSpPr>
          <p:cNvPr id="3" name="Text 1"/>
          <p:cNvSpPr/>
          <p:nvPr/>
        </p:nvSpPr>
        <p:spPr>
          <a:xfrm>
            <a:off x="793790" y="3306128"/>
            <a:ext cx="13042821" cy="7258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50"/>
              </a:lnSpc>
              <a:buNone/>
            </a:pPr>
            <a:r>
              <a:rPr lang="en-US" sz="1750" dirty="0">
                <a:solidFill>
                  <a:srgbClr val="DCD7E5"/>
                </a:solidFill>
                <a:latin typeface="Heebo Light" pitchFamily="34" charset="0"/>
                <a:ea typeface="Heebo Light" pitchFamily="34" charset="-122"/>
                <a:cs typeface="Heebo Light" pitchFamily="34" charset="-120"/>
              </a:rPr>
              <a:t>Le hub de Kénitra est le fruit d'une collaboration stratégique entre des acteurs majeurs de l'industrie, créant une chaîne de valeur complète et résiliente.</a:t>
            </a:r>
            <a:endParaRPr lang="en-US" sz="1750" dirty="0"/>
          </a:p>
        </p:txBody>
      </p:sp>
      <p:sp>
        <p:nvSpPr>
          <p:cNvPr id="4" name="Shape 2"/>
          <p:cNvSpPr/>
          <p:nvPr/>
        </p:nvSpPr>
        <p:spPr>
          <a:xfrm>
            <a:off x="793790" y="4287083"/>
            <a:ext cx="510302" cy="510302"/>
          </a:xfrm>
          <a:prstGeom prst="roundRect">
            <a:avLst>
              <a:gd name="adj" fmla="val 18669"/>
            </a:avLst>
          </a:prstGeom>
          <a:solidFill>
            <a:srgbClr val="31136C"/>
          </a:solidFill>
          <a:ln w="7620">
            <a:solidFill>
              <a:srgbClr val="4A2C85"/>
            </a:solidFill>
            <a:prstDash val="solid"/>
          </a:ln>
        </p:spPr>
      </p:sp>
      <p:pic>
        <p:nvPicPr>
          <p:cNvPr id="5" name="Image 0" descr="preencoded.png">    </p:cNvPr>
          <p:cNvPicPr>
            <a:picLocks noChangeAspect="1"/>
          </p:cNvPicPr>
          <p:nvPr/>
        </p:nvPicPr>
        <p:blipFill>
          <a:blip r:embed="rId1"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878860" y="4372094"/>
            <a:ext cx="340162" cy="340162"/>
          </a:xfrm>
          <a:prstGeom prst="rect">
            <a:avLst/>
          </a:prstGeom>
        </p:spPr>
      </p:pic>
      <p:sp>
        <p:nvSpPr>
          <p:cNvPr id="6" name="Text 3"/>
          <p:cNvSpPr/>
          <p:nvPr/>
        </p:nvSpPr>
        <p:spPr>
          <a:xfrm>
            <a:off x="1530906" y="4364950"/>
            <a:ext cx="2835235" cy="35433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2750"/>
              </a:lnSpc>
              <a:buNone/>
            </a:pPr>
            <a:r>
              <a:rPr lang="en-US" sz="2200" dirty="0">
                <a:solidFill>
                  <a:srgbClr val="DCD7E5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Groupe OCP</a:t>
            </a:r>
            <a:endParaRPr lang="en-US" sz="2200" dirty="0"/>
          </a:p>
        </p:txBody>
      </p:sp>
      <p:sp>
        <p:nvSpPr>
          <p:cNvPr id="7" name="Text 4"/>
          <p:cNvSpPr/>
          <p:nvPr/>
        </p:nvSpPr>
        <p:spPr>
          <a:xfrm>
            <a:off x="1530906" y="4855369"/>
            <a:ext cx="3421499" cy="108870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50"/>
              </a:lnSpc>
              <a:buNone/>
            </a:pPr>
            <a:r>
              <a:rPr lang="en-US" sz="1750" dirty="0">
                <a:solidFill>
                  <a:srgbClr val="DCD7E5"/>
                </a:solidFill>
                <a:latin typeface="Heebo Light" pitchFamily="34" charset="0"/>
                <a:ea typeface="Heebo Light" pitchFamily="34" charset="-122"/>
                <a:cs typeface="Heebo Light" pitchFamily="34" charset="-120"/>
              </a:rPr>
              <a:t>Fournisseur de matières premières critiques pour les batteries.</a:t>
            </a:r>
            <a:endParaRPr lang="en-US" sz="1750" dirty="0"/>
          </a:p>
        </p:txBody>
      </p:sp>
      <p:sp>
        <p:nvSpPr>
          <p:cNvPr id="8" name="Shape 5"/>
          <p:cNvSpPr/>
          <p:nvPr/>
        </p:nvSpPr>
        <p:spPr>
          <a:xfrm>
            <a:off x="5235893" y="4287083"/>
            <a:ext cx="510302" cy="510302"/>
          </a:xfrm>
          <a:prstGeom prst="roundRect">
            <a:avLst>
              <a:gd name="adj" fmla="val 18669"/>
            </a:avLst>
          </a:prstGeom>
          <a:solidFill>
            <a:srgbClr val="31136C"/>
          </a:solidFill>
          <a:ln w="7620">
            <a:solidFill>
              <a:srgbClr val="4A2C85"/>
            </a:solidFill>
            <a:prstDash val="solid"/>
          </a:ln>
        </p:spPr>
      </p:sp>
      <p:pic>
        <p:nvPicPr>
          <p:cNvPr id="9" name="Image 1" descr="preencoded.png">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5320963" y="4372094"/>
            <a:ext cx="340162" cy="340162"/>
          </a:xfrm>
          <a:prstGeom prst="rect">
            <a:avLst/>
          </a:prstGeom>
        </p:spPr>
      </p:pic>
      <p:sp>
        <p:nvSpPr>
          <p:cNvPr id="10" name="Text 6"/>
          <p:cNvSpPr/>
          <p:nvPr/>
        </p:nvSpPr>
        <p:spPr>
          <a:xfrm>
            <a:off x="5973008" y="4364950"/>
            <a:ext cx="2835235" cy="35433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2750"/>
              </a:lnSpc>
              <a:buNone/>
            </a:pPr>
            <a:r>
              <a:rPr lang="en-US" sz="2200" dirty="0">
                <a:solidFill>
                  <a:srgbClr val="DCD7E5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Gotion High-Tech</a:t>
            </a:r>
            <a:endParaRPr lang="en-US" sz="2200" dirty="0"/>
          </a:p>
        </p:txBody>
      </p:sp>
      <p:sp>
        <p:nvSpPr>
          <p:cNvPr id="11" name="Text 7"/>
          <p:cNvSpPr/>
          <p:nvPr/>
        </p:nvSpPr>
        <p:spPr>
          <a:xfrm>
            <a:off x="5973008" y="4855369"/>
            <a:ext cx="3421499" cy="7258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50"/>
              </a:lnSpc>
              <a:buNone/>
            </a:pPr>
            <a:r>
              <a:rPr lang="en-US" sz="1750" dirty="0">
                <a:solidFill>
                  <a:srgbClr val="DCD7E5"/>
                </a:solidFill>
                <a:latin typeface="Heebo Light" pitchFamily="34" charset="0"/>
                <a:ea typeface="Heebo Light" pitchFamily="34" charset="-122"/>
                <a:cs typeface="Heebo Light" pitchFamily="34" charset="-120"/>
              </a:rPr>
              <a:t>Usine de fabrication de batteries de pointe.</a:t>
            </a:r>
            <a:endParaRPr lang="en-US" sz="1750" dirty="0"/>
          </a:p>
        </p:txBody>
      </p:sp>
      <p:sp>
        <p:nvSpPr>
          <p:cNvPr id="12" name="Shape 8"/>
          <p:cNvSpPr/>
          <p:nvPr/>
        </p:nvSpPr>
        <p:spPr>
          <a:xfrm>
            <a:off x="9677995" y="4287083"/>
            <a:ext cx="510302" cy="510302"/>
          </a:xfrm>
          <a:prstGeom prst="roundRect">
            <a:avLst>
              <a:gd name="adj" fmla="val 18669"/>
            </a:avLst>
          </a:prstGeom>
          <a:solidFill>
            <a:srgbClr val="31136C"/>
          </a:solidFill>
          <a:ln w="7620">
            <a:solidFill>
              <a:srgbClr val="4A2C85"/>
            </a:solidFill>
            <a:prstDash val="solid"/>
          </a:ln>
        </p:spPr>
      </p:sp>
      <p:pic>
        <p:nvPicPr>
          <p:cNvPr id="13" name="Image 2" descr="preencoded.png">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9763065" y="4372094"/>
            <a:ext cx="340162" cy="340162"/>
          </a:xfrm>
          <a:prstGeom prst="rect">
            <a:avLst/>
          </a:prstGeom>
        </p:spPr>
      </p:pic>
      <p:sp>
        <p:nvSpPr>
          <p:cNvPr id="14" name="Text 9"/>
          <p:cNvSpPr/>
          <p:nvPr/>
        </p:nvSpPr>
        <p:spPr>
          <a:xfrm>
            <a:off x="10415111" y="4364950"/>
            <a:ext cx="2835235" cy="35433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2750"/>
              </a:lnSpc>
              <a:buNone/>
            </a:pPr>
            <a:r>
              <a:rPr lang="en-US" sz="2200" dirty="0">
                <a:solidFill>
                  <a:srgbClr val="DCD7E5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Stellantis &amp; Renault</a:t>
            </a:r>
            <a:endParaRPr lang="en-US" sz="2200" dirty="0"/>
          </a:p>
        </p:txBody>
      </p:sp>
      <p:sp>
        <p:nvSpPr>
          <p:cNvPr id="15" name="Text 10"/>
          <p:cNvSpPr/>
          <p:nvPr/>
        </p:nvSpPr>
        <p:spPr>
          <a:xfrm>
            <a:off x="10415111" y="4855369"/>
            <a:ext cx="3421499" cy="108870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50"/>
              </a:lnSpc>
              <a:buNone/>
            </a:pPr>
            <a:r>
              <a:rPr lang="en-US" sz="1750" dirty="0">
                <a:solidFill>
                  <a:srgbClr val="DCD7E5"/>
                </a:solidFill>
                <a:latin typeface="Heebo Light" pitchFamily="34" charset="0"/>
                <a:ea typeface="Heebo Light" pitchFamily="34" charset="-122"/>
                <a:cs typeface="Heebo Light" pitchFamily="34" charset="-120"/>
              </a:rPr>
              <a:t>Intégration directe dans la production de véhicules électriques.</a:t>
            </a:r>
            <a:endParaRPr lang="en-US" sz="175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61618" y="441246"/>
            <a:ext cx="5771912" cy="40124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3150"/>
              </a:lnSpc>
              <a:buNone/>
            </a:pPr>
            <a:r>
              <a:rPr lang="en-US" sz="2500" dirty="0">
                <a:solidFill>
                  <a:srgbClr val="F2F0F4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Synergies Stratégiques pour l'Avenir</a:t>
            </a:r>
            <a:endParaRPr lang="en-US" sz="2500" dirty="0"/>
          </a:p>
        </p:txBody>
      </p:sp>
      <p:sp>
        <p:nvSpPr>
          <p:cNvPr id="3" name="Text 1"/>
          <p:cNvSpPr/>
          <p:nvPr/>
        </p:nvSpPr>
        <p:spPr>
          <a:xfrm>
            <a:off x="561618" y="1163360"/>
            <a:ext cx="13507164" cy="51339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000"/>
              </a:lnSpc>
              <a:buNone/>
            </a:pPr>
            <a:r>
              <a:rPr lang="en-US" sz="1250" dirty="0">
                <a:solidFill>
                  <a:srgbClr val="DCD7E5"/>
                </a:solidFill>
                <a:latin typeface="Heebo Light" pitchFamily="34" charset="0"/>
                <a:ea typeface="Heebo Light" pitchFamily="34" charset="-122"/>
                <a:cs typeface="Heebo Light" pitchFamily="34" charset="-120"/>
              </a:rPr>
              <a:t>La collaboration entre le Groupe OCP, Gotion High-Tech, Stellantis et Renault cimente la position du Maroc en tant que leader dans l'industrie des batteries et des véhicules électriques. Cette intégration verticale assure une production efficace et durable.</a:t>
            </a:r>
            <a:endParaRPr lang="en-US" sz="1250" dirty="0"/>
          </a:p>
        </p:txBody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61618" y="1857256"/>
            <a:ext cx="13507164" cy="7370802"/>
          </a:xfrm>
          <a:prstGeom prst="rect">
            <a:avLst/>
          </a:prstGeom>
        </p:spPr>
      </p:pic>
      <p:sp>
        <p:nvSpPr>
          <p:cNvPr id="5" name="Text 2"/>
          <p:cNvSpPr/>
          <p:nvPr/>
        </p:nvSpPr>
        <p:spPr>
          <a:xfrm>
            <a:off x="5913170" y="4813812"/>
            <a:ext cx="2795122" cy="73128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650"/>
              </a:lnSpc>
              <a:buNone/>
            </a:pPr>
            <a:r>
              <a:rPr lang="en-US" sz="1350" dirty="0">
                <a:solidFill>
                  <a:srgbClr val="FFFFFF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Écosystème Circulaire</a:t>
            </a:r>
            <a:endParaRPr lang="en-US" sz="1350" dirty="0"/>
          </a:p>
        </p:txBody>
      </p:sp>
      <p:sp>
        <p:nvSpPr>
          <p:cNvPr id="6" name="Text 3"/>
          <p:cNvSpPr/>
          <p:nvPr/>
        </p:nvSpPr>
        <p:spPr>
          <a:xfrm>
            <a:off x="5913170" y="5649099"/>
            <a:ext cx="2795122" cy="58502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350"/>
              </a:lnSpc>
              <a:buNone/>
            </a:pPr>
            <a:r>
              <a:rPr lang="en-US" sz="1050" dirty="0">
                <a:solidFill>
                  <a:srgbClr val="FFFFFF"/>
                </a:solidFill>
                <a:latin typeface="Heebo Light" pitchFamily="34" charset="0"/>
                <a:ea typeface="Heebo Light" pitchFamily="34" charset="-122"/>
                <a:cs typeface="Heebo Light" pitchFamily="34" charset="-120"/>
              </a:rPr>
              <a:t>Synergie intégrée pour l'industrie VE</a:t>
            </a:r>
            <a:endParaRPr lang="en-US" sz="1050" dirty="0"/>
          </a:p>
        </p:txBody>
      </p:sp>
      <p:sp>
        <p:nvSpPr>
          <p:cNvPr id="7" name="Text 4"/>
          <p:cNvSpPr/>
          <p:nvPr/>
        </p:nvSpPr>
        <p:spPr>
          <a:xfrm>
            <a:off x="10378865" y="3345561"/>
            <a:ext cx="2925128" cy="36564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ctr" indent="0" marL="0">
              <a:lnSpc>
                <a:spcPts val="1650"/>
              </a:lnSpc>
              <a:buNone/>
            </a:pPr>
            <a:r>
              <a:rPr lang="en-US" sz="1350" dirty="0">
                <a:solidFill>
                  <a:srgbClr val="FFFFFF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Production Gotion</a:t>
            </a:r>
            <a:endParaRPr lang="en-US" sz="1350" dirty="0"/>
          </a:p>
        </p:txBody>
      </p:sp>
      <p:sp>
        <p:nvSpPr>
          <p:cNvPr id="8" name="Text 5"/>
          <p:cNvSpPr/>
          <p:nvPr/>
        </p:nvSpPr>
        <p:spPr>
          <a:xfrm>
            <a:off x="10229359" y="3815206"/>
            <a:ext cx="3224141" cy="58502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350"/>
              </a:lnSpc>
              <a:buNone/>
            </a:pPr>
            <a:r>
              <a:rPr lang="en-US" sz="1050" dirty="0">
                <a:solidFill>
                  <a:srgbClr val="FFFFFF"/>
                </a:solidFill>
                <a:latin typeface="Heebo Light" pitchFamily="34" charset="0"/>
                <a:ea typeface="Heebo Light" pitchFamily="34" charset="-122"/>
                <a:cs typeface="Heebo Light" pitchFamily="34" charset="-120"/>
              </a:rPr>
              <a:t>Fabrication de cellules et batteries</a:t>
            </a:r>
            <a:endParaRPr lang="en-US" sz="1050" dirty="0"/>
          </a:p>
        </p:txBody>
      </p:sp>
      <p:sp>
        <p:nvSpPr>
          <p:cNvPr id="9" name="Text 6"/>
          <p:cNvSpPr/>
          <p:nvPr/>
        </p:nvSpPr>
        <p:spPr>
          <a:xfrm>
            <a:off x="1155978" y="7131976"/>
            <a:ext cx="3221906" cy="36564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ctr" indent="0" marL="0">
              <a:lnSpc>
                <a:spcPts val="1650"/>
              </a:lnSpc>
              <a:buNone/>
            </a:pPr>
            <a:r>
              <a:rPr lang="en-US" sz="1350" dirty="0">
                <a:solidFill>
                  <a:srgbClr val="FFFFFF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Assemblage Stellantis</a:t>
            </a:r>
            <a:endParaRPr lang="en-US" sz="1350" dirty="0"/>
          </a:p>
        </p:txBody>
      </p:sp>
      <p:sp>
        <p:nvSpPr>
          <p:cNvPr id="10" name="Text 7"/>
          <p:cNvSpPr/>
          <p:nvPr/>
        </p:nvSpPr>
        <p:spPr>
          <a:xfrm>
            <a:off x="1154963" y="7601622"/>
            <a:ext cx="3224140" cy="292512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ctr" indent="0" marL="0">
              <a:lnSpc>
                <a:spcPts val="1350"/>
              </a:lnSpc>
              <a:buNone/>
            </a:pPr>
            <a:r>
              <a:rPr lang="en-US" sz="1050" dirty="0">
                <a:solidFill>
                  <a:srgbClr val="FFFFFF"/>
                </a:solidFill>
                <a:latin typeface="Heebo Light" pitchFamily="34" charset="0"/>
                <a:ea typeface="Heebo Light" pitchFamily="34" charset="-122"/>
                <a:cs typeface="Heebo Light" pitchFamily="34" charset="-120"/>
              </a:rPr>
              <a:t>Intégration batteries dans VE</a:t>
            </a:r>
            <a:endParaRPr lang="en-US" sz="1050" dirty="0"/>
          </a:p>
        </p:txBody>
      </p:sp>
      <p:sp>
        <p:nvSpPr>
          <p:cNvPr id="11" name="Text 8"/>
          <p:cNvSpPr/>
          <p:nvPr/>
        </p:nvSpPr>
        <p:spPr>
          <a:xfrm>
            <a:off x="1668485" y="2630530"/>
            <a:ext cx="2925128" cy="36564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ctr" indent="0" marL="0">
              <a:lnSpc>
                <a:spcPts val="1650"/>
              </a:lnSpc>
              <a:buNone/>
            </a:pPr>
            <a:r>
              <a:rPr lang="en-US" sz="1350" dirty="0">
                <a:solidFill>
                  <a:srgbClr val="DCD7E5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Fourniture OCP</a:t>
            </a:r>
            <a:endParaRPr lang="en-US" sz="1350" dirty="0"/>
          </a:p>
        </p:txBody>
      </p:sp>
      <p:sp>
        <p:nvSpPr>
          <p:cNvPr id="12" name="Text 9"/>
          <p:cNvSpPr/>
          <p:nvPr/>
        </p:nvSpPr>
        <p:spPr>
          <a:xfrm>
            <a:off x="1518978" y="3100175"/>
            <a:ext cx="3224141" cy="58502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350"/>
              </a:lnSpc>
              <a:buNone/>
            </a:pPr>
            <a:r>
              <a:rPr lang="en-US" sz="1050" dirty="0">
                <a:solidFill>
                  <a:srgbClr val="DCD7E5"/>
                </a:solidFill>
                <a:latin typeface="Heebo Light" pitchFamily="34" charset="0"/>
                <a:ea typeface="Heebo Light" pitchFamily="34" charset="-122"/>
                <a:cs typeface="Heebo Light" pitchFamily="34" charset="-120"/>
              </a:rPr>
              <a:t>Matières premières pour la cathode</a:t>
            </a:r>
            <a:endParaRPr lang="en-US" sz="1050" dirty="0"/>
          </a:p>
        </p:txBody>
      </p:sp>
      <p:sp>
        <p:nvSpPr>
          <p:cNvPr id="13" name="Text 10"/>
          <p:cNvSpPr/>
          <p:nvPr/>
        </p:nvSpPr>
        <p:spPr>
          <a:xfrm>
            <a:off x="9934408" y="7717002"/>
            <a:ext cx="3034007" cy="36564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ctr" indent="0" marL="0">
              <a:lnSpc>
                <a:spcPts val="1650"/>
              </a:lnSpc>
              <a:buNone/>
            </a:pPr>
            <a:r>
              <a:rPr lang="en-US" sz="1350" dirty="0">
                <a:solidFill>
                  <a:srgbClr val="DCD7E5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Assemblage Renault</a:t>
            </a:r>
            <a:endParaRPr lang="en-US" sz="1350" dirty="0"/>
          </a:p>
        </p:txBody>
      </p:sp>
      <p:sp>
        <p:nvSpPr>
          <p:cNvPr id="14" name="Text 11"/>
          <p:cNvSpPr/>
          <p:nvPr/>
        </p:nvSpPr>
        <p:spPr>
          <a:xfrm>
            <a:off x="9839342" y="8186647"/>
            <a:ext cx="3224141" cy="29251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ctr" indent="0" marL="0">
              <a:lnSpc>
                <a:spcPts val="1350"/>
              </a:lnSpc>
              <a:buNone/>
            </a:pPr>
            <a:r>
              <a:rPr lang="en-US" sz="1050" dirty="0">
                <a:solidFill>
                  <a:srgbClr val="DCD7E5"/>
                </a:solidFill>
                <a:latin typeface="Heebo Light" pitchFamily="34" charset="0"/>
                <a:ea typeface="Heebo Light" pitchFamily="34" charset="-122"/>
                <a:cs typeface="Heebo Light" pitchFamily="34" charset="-120"/>
              </a:rPr>
              <a:t>Intégration batteries dans VE</a:t>
            </a:r>
            <a:endParaRPr lang="en-US" sz="105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13517" y="403503"/>
            <a:ext cx="6474738" cy="366832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2850"/>
              </a:lnSpc>
              <a:buNone/>
            </a:pPr>
            <a:r>
              <a:rPr lang="en-US" sz="2300" dirty="0">
                <a:solidFill>
                  <a:srgbClr val="F2F0F4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Un Investissement Rentable et Responsable</a:t>
            </a:r>
            <a:endParaRPr lang="en-US" sz="2300" dirty="0"/>
          </a:p>
        </p:txBody>
      </p:sp>
      <p:sp>
        <p:nvSpPr>
          <p:cNvPr id="3" name="Text 1"/>
          <p:cNvSpPr/>
          <p:nvPr/>
        </p:nvSpPr>
        <p:spPr>
          <a:xfrm>
            <a:off x="513517" y="1063823"/>
            <a:ext cx="13603367" cy="23479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1800"/>
              </a:lnSpc>
              <a:buNone/>
            </a:pPr>
            <a:r>
              <a:rPr lang="en-US" sz="1150" dirty="0">
                <a:solidFill>
                  <a:srgbClr val="DCD7E5"/>
                </a:solidFill>
                <a:latin typeface="Heebo Light" pitchFamily="34" charset="0"/>
                <a:ea typeface="Heebo Light" pitchFamily="34" charset="-122"/>
                <a:cs typeface="Heebo Light" pitchFamily="34" charset="-120"/>
              </a:rPr>
              <a:t>Investir dans le hub de Kénitra offre un retour sur investissement (ROI) attractif et s'aligne parfaitement avec les objectifs du Pacte Vert Européen.</a:t>
            </a:r>
            <a:endParaRPr lang="en-US" sz="1150" dirty="0"/>
          </a:p>
        </p:txBody>
      </p:sp>
      <p:sp>
        <p:nvSpPr>
          <p:cNvPr id="4" name="Text 2"/>
          <p:cNvSpPr/>
          <p:nvPr/>
        </p:nvSpPr>
        <p:spPr>
          <a:xfrm>
            <a:off x="513517" y="1595676"/>
            <a:ext cx="6622733" cy="46958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800"/>
              </a:lnSpc>
              <a:buNone/>
            </a:pPr>
            <a:r>
              <a:rPr lang="en-US" sz="1150" dirty="0">
                <a:solidFill>
                  <a:srgbClr val="DCD7E5"/>
                </a:solidFill>
                <a:latin typeface="Heebo Light" pitchFamily="34" charset="0"/>
                <a:ea typeface="Heebo Light" pitchFamily="34" charset="-122"/>
                <a:cs typeface="Heebo Light" pitchFamily="34" charset="-120"/>
              </a:rPr>
              <a:t>Le Maroc combine des incitations gouvernementales fortes, une situation géographique stratégique et un accès à des ressources renouvelables, garantissant une rentabilité élevée pour les investisseurs.</a:t>
            </a:r>
            <a:endParaRPr lang="en-US" sz="1150" dirty="0"/>
          </a:p>
        </p:txBody>
      </p:sp>
      <p:pic>
        <p:nvPicPr>
          <p:cNvPr id="5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13517" y="2230279"/>
            <a:ext cx="6622733" cy="6622733"/>
          </a:xfrm>
          <a:prstGeom prst="rect">
            <a:avLst/>
          </a:prstGeom>
        </p:spPr>
      </p:pic>
      <p:sp>
        <p:nvSpPr>
          <p:cNvPr id="6" name="Text 3"/>
          <p:cNvSpPr/>
          <p:nvPr/>
        </p:nvSpPr>
        <p:spPr>
          <a:xfrm>
            <a:off x="7501771" y="1595676"/>
            <a:ext cx="6622733" cy="46958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800"/>
              </a:lnSpc>
              <a:buNone/>
            </a:pPr>
            <a:r>
              <a:rPr lang="en-US" sz="1150" dirty="0">
                <a:solidFill>
                  <a:srgbClr val="DCD7E5"/>
                </a:solidFill>
                <a:latin typeface="Heebo Light" pitchFamily="34" charset="0"/>
                <a:ea typeface="Heebo Light" pitchFamily="34" charset="-122"/>
                <a:cs typeface="Heebo Light" pitchFamily="34" charset="-120"/>
              </a:rPr>
              <a:t>L'engagement du Maroc envers l'énergie verte et la réduction de l'empreinte carbone positionne le pays comme un partenaire clé pour atteindre les objectifs de durabilité européens.</a:t>
            </a:r>
            <a:endParaRPr lang="en-US" sz="1150" dirty="0"/>
          </a:p>
        </p:txBody>
      </p:sp>
      <p:pic>
        <p:nvPicPr>
          <p:cNvPr id="7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501771" y="2230279"/>
            <a:ext cx="6622733" cy="6622733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793790" y="2067163"/>
            <a:ext cx="9186386" cy="56697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4450"/>
              </a:lnSpc>
              <a:buNone/>
            </a:pPr>
            <a:r>
              <a:rPr lang="en-US" sz="3550" dirty="0">
                <a:solidFill>
                  <a:srgbClr val="F2F0F4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Alignement avec le Pacte Vert Européen</a:t>
            </a:r>
            <a:endParaRPr lang="en-US" sz="3550" dirty="0"/>
          </a:p>
        </p:txBody>
      </p:sp>
      <p:sp>
        <p:nvSpPr>
          <p:cNvPr id="3" name="Text 1"/>
          <p:cNvSpPr/>
          <p:nvPr/>
        </p:nvSpPr>
        <p:spPr>
          <a:xfrm>
            <a:off x="793790" y="3087767"/>
            <a:ext cx="13042821" cy="7258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50"/>
              </a:lnSpc>
              <a:buNone/>
            </a:pPr>
            <a:r>
              <a:rPr lang="en-US" sz="1750" dirty="0">
                <a:solidFill>
                  <a:srgbClr val="DCD7E5"/>
                </a:solidFill>
                <a:latin typeface="Heebo Light" pitchFamily="34" charset="0"/>
                <a:ea typeface="Heebo Light" pitchFamily="34" charset="-122"/>
                <a:cs typeface="Heebo Light" pitchFamily="34" charset="-120"/>
              </a:rPr>
              <a:t>Le hub de Kénitra est un pilier pour la transition énergétique et la décarbonation, répondant aux exigences strictes du Pacte Vert Européen et favorisant une économie circulaire.</a:t>
            </a:r>
            <a:endParaRPr lang="en-US" sz="1750" dirty="0"/>
          </a:p>
        </p:txBody>
      </p:sp>
      <p:sp>
        <p:nvSpPr>
          <p:cNvPr id="4" name="Shape 2"/>
          <p:cNvSpPr/>
          <p:nvPr/>
        </p:nvSpPr>
        <p:spPr>
          <a:xfrm>
            <a:off x="793790" y="4068723"/>
            <a:ext cx="4196358" cy="2093714"/>
          </a:xfrm>
          <a:prstGeom prst="roundRect">
            <a:avLst>
              <a:gd name="adj" fmla="val 6988"/>
            </a:avLst>
          </a:prstGeom>
          <a:solidFill>
            <a:srgbClr val="0D0A2C">
              <a:alpha val="95000"/>
            </a:srgbClr>
          </a:solidFill>
          <a:ln w="30480">
            <a:solidFill>
              <a:srgbClr val="4A2C85"/>
            </a:solidFill>
            <a:prstDash val="solid"/>
          </a:ln>
        </p:spPr>
      </p:sp>
      <p:pic>
        <p:nvPicPr>
          <p:cNvPr id="5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63310" y="4068723"/>
            <a:ext cx="121920" cy="2093714"/>
          </a:xfrm>
          <a:prstGeom prst="rect">
            <a:avLst/>
          </a:prstGeom>
        </p:spPr>
      </p:pic>
      <p:sp>
        <p:nvSpPr>
          <p:cNvPr id="6" name="Text 3"/>
          <p:cNvSpPr/>
          <p:nvPr/>
        </p:nvSpPr>
        <p:spPr>
          <a:xfrm>
            <a:off x="1142524" y="4326017"/>
            <a:ext cx="2835235" cy="35433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2750"/>
              </a:lnSpc>
              <a:buNone/>
            </a:pPr>
            <a:r>
              <a:rPr lang="en-US" sz="2200" dirty="0">
                <a:solidFill>
                  <a:srgbClr val="DCD7E5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Décarbonation</a:t>
            </a:r>
            <a:endParaRPr lang="en-US" sz="2200" dirty="0"/>
          </a:p>
        </p:txBody>
      </p:sp>
      <p:sp>
        <p:nvSpPr>
          <p:cNvPr id="7" name="Text 4"/>
          <p:cNvSpPr/>
          <p:nvPr/>
        </p:nvSpPr>
        <p:spPr>
          <a:xfrm>
            <a:off x="1142524" y="4816435"/>
            <a:ext cx="3590330" cy="108870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50"/>
              </a:lnSpc>
              <a:buNone/>
            </a:pPr>
            <a:r>
              <a:rPr lang="en-US" sz="1750" dirty="0">
                <a:solidFill>
                  <a:srgbClr val="DCD7E5"/>
                </a:solidFill>
                <a:latin typeface="Heebo Light" pitchFamily="34" charset="0"/>
                <a:ea typeface="Heebo Light" pitchFamily="34" charset="-122"/>
                <a:cs typeface="Heebo Light" pitchFamily="34" charset="-120"/>
              </a:rPr>
              <a:t>Production de batteries à faible émission de carbone grâce à l'énergie verte.</a:t>
            </a:r>
            <a:endParaRPr lang="en-US" sz="1750" dirty="0"/>
          </a:p>
        </p:txBody>
      </p:sp>
      <p:sp>
        <p:nvSpPr>
          <p:cNvPr id="8" name="Shape 5"/>
          <p:cNvSpPr/>
          <p:nvPr/>
        </p:nvSpPr>
        <p:spPr>
          <a:xfrm>
            <a:off x="5216962" y="4068723"/>
            <a:ext cx="4196358" cy="2093714"/>
          </a:xfrm>
          <a:prstGeom prst="roundRect">
            <a:avLst>
              <a:gd name="adj" fmla="val 6988"/>
            </a:avLst>
          </a:prstGeom>
          <a:solidFill>
            <a:srgbClr val="0D0A2C">
              <a:alpha val="95000"/>
            </a:srgbClr>
          </a:solidFill>
          <a:ln w="30480">
            <a:solidFill>
              <a:srgbClr val="4A2C85"/>
            </a:solidFill>
            <a:prstDash val="solid"/>
          </a:ln>
        </p:spPr>
      </p:sp>
      <p:pic>
        <p:nvPicPr>
          <p:cNvPr id="9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186482" y="4068723"/>
            <a:ext cx="121920" cy="2093714"/>
          </a:xfrm>
          <a:prstGeom prst="rect">
            <a:avLst/>
          </a:prstGeom>
        </p:spPr>
      </p:pic>
      <p:sp>
        <p:nvSpPr>
          <p:cNvPr id="10" name="Text 6"/>
          <p:cNvSpPr/>
          <p:nvPr/>
        </p:nvSpPr>
        <p:spPr>
          <a:xfrm>
            <a:off x="5565696" y="4326017"/>
            <a:ext cx="2851309" cy="35433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2750"/>
              </a:lnSpc>
              <a:buNone/>
            </a:pPr>
            <a:r>
              <a:rPr lang="en-US" sz="2200" dirty="0">
                <a:solidFill>
                  <a:srgbClr val="DCD7E5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Économie Circulaire</a:t>
            </a:r>
            <a:endParaRPr lang="en-US" sz="2200" dirty="0"/>
          </a:p>
        </p:txBody>
      </p:sp>
      <p:sp>
        <p:nvSpPr>
          <p:cNvPr id="11" name="Text 7"/>
          <p:cNvSpPr/>
          <p:nvPr/>
        </p:nvSpPr>
        <p:spPr>
          <a:xfrm>
            <a:off x="5565696" y="4816435"/>
            <a:ext cx="3590330" cy="108870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50"/>
              </a:lnSpc>
              <a:buNone/>
            </a:pPr>
            <a:r>
              <a:rPr lang="en-US" sz="1750" dirty="0">
                <a:solidFill>
                  <a:srgbClr val="DCD7E5"/>
                </a:solidFill>
                <a:latin typeface="Heebo Light" pitchFamily="34" charset="0"/>
                <a:ea typeface="Heebo Light" pitchFamily="34" charset="-122"/>
                <a:cs typeface="Heebo Light" pitchFamily="34" charset="-120"/>
              </a:rPr>
              <a:t>Optimisation de l'utilisation des ressources et minimisation des déchets.</a:t>
            </a:r>
            <a:endParaRPr lang="en-US" sz="1750" dirty="0"/>
          </a:p>
        </p:txBody>
      </p:sp>
      <p:sp>
        <p:nvSpPr>
          <p:cNvPr id="12" name="Shape 8"/>
          <p:cNvSpPr/>
          <p:nvPr/>
        </p:nvSpPr>
        <p:spPr>
          <a:xfrm>
            <a:off x="9640133" y="4068723"/>
            <a:ext cx="4196358" cy="2093714"/>
          </a:xfrm>
          <a:prstGeom prst="roundRect">
            <a:avLst>
              <a:gd name="adj" fmla="val 6988"/>
            </a:avLst>
          </a:prstGeom>
          <a:solidFill>
            <a:srgbClr val="0D0A2C">
              <a:alpha val="95000"/>
            </a:srgbClr>
          </a:solidFill>
          <a:ln w="30480">
            <a:solidFill>
              <a:srgbClr val="4A2C85"/>
            </a:solidFill>
            <a:prstDash val="solid"/>
          </a:ln>
        </p:spPr>
      </p:sp>
      <p:pic>
        <p:nvPicPr>
          <p:cNvPr id="13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609653" y="4068723"/>
            <a:ext cx="121920" cy="2093714"/>
          </a:xfrm>
          <a:prstGeom prst="rect">
            <a:avLst/>
          </a:prstGeom>
        </p:spPr>
      </p:pic>
      <p:sp>
        <p:nvSpPr>
          <p:cNvPr id="14" name="Text 9"/>
          <p:cNvSpPr/>
          <p:nvPr/>
        </p:nvSpPr>
        <p:spPr>
          <a:xfrm>
            <a:off x="9988868" y="4326017"/>
            <a:ext cx="2835235" cy="35433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2750"/>
              </a:lnSpc>
              <a:buNone/>
            </a:pPr>
            <a:r>
              <a:rPr lang="en-US" sz="2200" dirty="0">
                <a:solidFill>
                  <a:srgbClr val="DCD7E5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Innovation Durable</a:t>
            </a:r>
            <a:endParaRPr lang="en-US" sz="2200" dirty="0"/>
          </a:p>
        </p:txBody>
      </p:sp>
      <p:sp>
        <p:nvSpPr>
          <p:cNvPr id="15" name="Text 10"/>
          <p:cNvSpPr/>
          <p:nvPr/>
        </p:nvSpPr>
        <p:spPr>
          <a:xfrm>
            <a:off x="9988868" y="4816435"/>
            <a:ext cx="3590330" cy="108870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50"/>
              </a:lnSpc>
              <a:buNone/>
            </a:pPr>
            <a:r>
              <a:rPr lang="en-US" sz="1750" dirty="0">
                <a:solidFill>
                  <a:srgbClr val="DCD7E5"/>
                </a:solidFill>
                <a:latin typeface="Heebo Light" pitchFamily="34" charset="0"/>
                <a:ea typeface="Heebo Light" pitchFamily="34" charset="-122"/>
                <a:cs typeface="Heebo Light" pitchFamily="34" charset="-120"/>
              </a:rPr>
              <a:t>Développement de technologies de batteries respectueuses de l'environnement.</a:t>
            </a:r>
            <a:endParaRPr lang="en-US" sz="175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793790" y="1177647"/>
            <a:ext cx="6207681" cy="56697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4450"/>
              </a:lnSpc>
              <a:buNone/>
            </a:pPr>
            <a:r>
              <a:rPr lang="en-US" sz="3550" dirty="0">
                <a:solidFill>
                  <a:srgbClr val="F2F0F4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Pourquoi Choisir le Maroc ?</a:t>
            </a:r>
            <a:endParaRPr lang="en-US" sz="3550" dirty="0"/>
          </a:p>
        </p:txBody>
      </p:sp>
      <p:sp>
        <p:nvSpPr>
          <p:cNvPr id="3" name="Text 1"/>
          <p:cNvSpPr/>
          <p:nvPr/>
        </p:nvSpPr>
        <p:spPr>
          <a:xfrm>
            <a:off x="793790" y="2198251"/>
            <a:ext cx="13042821" cy="7258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50"/>
              </a:lnSpc>
              <a:buNone/>
            </a:pPr>
            <a:r>
              <a:rPr lang="en-US" sz="1750" dirty="0">
                <a:solidFill>
                  <a:srgbClr val="DCD7E5"/>
                </a:solidFill>
                <a:latin typeface="Heebo Light" pitchFamily="34" charset="0"/>
                <a:ea typeface="Heebo Light" pitchFamily="34" charset="-122"/>
                <a:cs typeface="Heebo Light" pitchFamily="34" charset="-120"/>
              </a:rPr>
              <a:t>Découvrez les multiples avantages qui font du Maroc la destination privilégiée pour l'investissement dans l'industrie des batteries électriques.</a:t>
            </a:r>
            <a:endParaRPr lang="en-US" sz="1750" dirty="0"/>
          </a:p>
        </p:txBody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793790" y="3179207"/>
            <a:ext cx="566976" cy="566976"/>
          </a:xfrm>
          <a:prstGeom prst="rect">
            <a:avLst/>
          </a:prstGeom>
        </p:spPr>
      </p:pic>
      <p:sp>
        <p:nvSpPr>
          <p:cNvPr id="5" name="Text 2"/>
          <p:cNvSpPr/>
          <p:nvPr/>
        </p:nvSpPr>
        <p:spPr>
          <a:xfrm>
            <a:off x="1644253" y="3313867"/>
            <a:ext cx="2835235" cy="35433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2750"/>
              </a:lnSpc>
              <a:buNone/>
            </a:pPr>
            <a:r>
              <a:rPr lang="en-US" sz="2200" dirty="0">
                <a:solidFill>
                  <a:srgbClr val="DCD7E5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Coûts Compétitifs</a:t>
            </a:r>
            <a:endParaRPr lang="en-US" sz="2200" dirty="0"/>
          </a:p>
        </p:txBody>
      </p:sp>
      <p:sp>
        <p:nvSpPr>
          <p:cNvPr id="6" name="Text 3"/>
          <p:cNvSpPr/>
          <p:nvPr/>
        </p:nvSpPr>
        <p:spPr>
          <a:xfrm>
            <a:off x="1644253" y="3804285"/>
            <a:ext cx="3308152" cy="7258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50"/>
              </a:lnSpc>
              <a:buNone/>
            </a:pPr>
            <a:r>
              <a:rPr lang="en-US" sz="1750" dirty="0">
                <a:solidFill>
                  <a:srgbClr val="DCD7E5"/>
                </a:solidFill>
                <a:latin typeface="Heebo Light" pitchFamily="34" charset="0"/>
                <a:ea typeface="Heebo Light" pitchFamily="34" charset="-122"/>
                <a:cs typeface="Heebo Light" pitchFamily="34" charset="-120"/>
              </a:rPr>
              <a:t>Des coûts de production parmi les plus bas au monde.</a:t>
            </a:r>
            <a:endParaRPr lang="en-US" sz="1750" dirty="0"/>
          </a:p>
        </p:txBody>
      </p:sp>
      <p:pic>
        <p:nvPicPr>
          <p:cNvPr id="7" name="Image 1" descr="preencoded.png">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5235893" y="3179207"/>
            <a:ext cx="566976" cy="566976"/>
          </a:xfrm>
          <a:prstGeom prst="rect">
            <a:avLst/>
          </a:prstGeom>
        </p:spPr>
      </p:pic>
      <p:sp>
        <p:nvSpPr>
          <p:cNvPr id="8" name="Text 4"/>
          <p:cNvSpPr/>
          <p:nvPr/>
        </p:nvSpPr>
        <p:spPr>
          <a:xfrm>
            <a:off x="6086356" y="3313867"/>
            <a:ext cx="3117175" cy="35433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2750"/>
              </a:lnSpc>
              <a:buNone/>
            </a:pPr>
            <a:r>
              <a:rPr lang="en-US" sz="2200" dirty="0">
                <a:solidFill>
                  <a:srgbClr val="DCD7E5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Énergie Renouvelable</a:t>
            </a:r>
            <a:endParaRPr lang="en-US" sz="2200" dirty="0"/>
          </a:p>
        </p:txBody>
      </p:sp>
      <p:sp>
        <p:nvSpPr>
          <p:cNvPr id="9" name="Text 5"/>
          <p:cNvSpPr/>
          <p:nvPr/>
        </p:nvSpPr>
        <p:spPr>
          <a:xfrm>
            <a:off x="6086356" y="3804285"/>
            <a:ext cx="3308152" cy="7258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50"/>
              </a:lnSpc>
              <a:buNone/>
            </a:pPr>
            <a:r>
              <a:rPr lang="en-US" sz="1750" dirty="0">
                <a:solidFill>
                  <a:srgbClr val="DCD7E5"/>
                </a:solidFill>
                <a:latin typeface="Heebo Light" pitchFamily="34" charset="0"/>
                <a:ea typeface="Heebo Light" pitchFamily="34" charset="-122"/>
                <a:cs typeface="Heebo Light" pitchFamily="34" charset="-120"/>
              </a:rPr>
              <a:t>Un approvisionnement abondant en énergie verte.</a:t>
            </a:r>
            <a:endParaRPr lang="en-US" sz="1750" dirty="0"/>
          </a:p>
        </p:txBody>
      </p:sp>
      <p:pic>
        <p:nvPicPr>
          <p:cNvPr id="10" name="Image 2" descr="preencoded.png">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9677995" y="3179207"/>
            <a:ext cx="566976" cy="566976"/>
          </a:xfrm>
          <a:prstGeom prst="rect">
            <a:avLst/>
          </a:prstGeom>
        </p:spPr>
      </p:pic>
      <p:sp>
        <p:nvSpPr>
          <p:cNvPr id="11" name="Text 6"/>
          <p:cNvSpPr/>
          <p:nvPr/>
        </p:nvSpPr>
        <p:spPr>
          <a:xfrm>
            <a:off x="10528459" y="3313867"/>
            <a:ext cx="2887623" cy="35433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2750"/>
              </a:lnSpc>
              <a:buNone/>
            </a:pPr>
            <a:r>
              <a:rPr lang="en-US" sz="2200" dirty="0">
                <a:solidFill>
                  <a:srgbClr val="DCD7E5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Position Stratégique</a:t>
            </a:r>
            <a:endParaRPr lang="en-US" sz="2200" dirty="0"/>
          </a:p>
        </p:txBody>
      </p:sp>
      <p:sp>
        <p:nvSpPr>
          <p:cNvPr id="12" name="Text 7"/>
          <p:cNvSpPr/>
          <p:nvPr/>
        </p:nvSpPr>
        <p:spPr>
          <a:xfrm>
            <a:off x="10528459" y="3804285"/>
            <a:ext cx="3308152" cy="7258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50"/>
              </a:lnSpc>
              <a:buNone/>
            </a:pPr>
            <a:r>
              <a:rPr lang="en-US" sz="1750" dirty="0">
                <a:solidFill>
                  <a:srgbClr val="DCD7E5"/>
                </a:solidFill>
                <a:latin typeface="Heebo Light" pitchFamily="34" charset="0"/>
                <a:ea typeface="Heebo Light" pitchFamily="34" charset="-122"/>
                <a:cs typeface="Heebo Light" pitchFamily="34" charset="-120"/>
              </a:rPr>
              <a:t>Proximité des marchés européens et africains.</a:t>
            </a:r>
            <a:endParaRPr lang="en-US" sz="1750" dirty="0"/>
          </a:p>
        </p:txBody>
      </p:sp>
      <p:pic>
        <p:nvPicPr>
          <p:cNvPr id="13" name="Image 3" descr="preencoded.png">    </p:cNvPr>
          <p:cNvPicPr>
            <a:picLocks noChangeAspect="1"/>
          </p:cNvPicPr>
          <p:nvPr/>
        </p:nvPicPr>
        <p:blipFill>
          <a:blip r:embed="rId7"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793790" y="4983718"/>
            <a:ext cx="566976" cy="566976"/>
          </a:xfrm>
          <a:prstGeom prst="rect">
            <a:avLst/>
          </a:prstGeom>
        </p:spPr>
      </p:pic>
      <p:sp>
        <p:nvSpPr>
          <p:cNvPr id="14" name="Text 8"/>
          <p:cNvSpPr/>
          <p:nvPr/>
        </p:nvSpPr>
        <p:spPr>
          <a:xfrm>
            <a:off x="1644253" y="5118378"/>
            <a:ext cx="3308152" cy="7086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750"/>
              </a:lnSpc>
              <a:buNone/>
            </a:pPr>
            <a:r>
              <a:rPr lang="en-US" sz="2200" dirty="0">
                <a:solidFill>
                  <a:srgbClr val="DCD7E5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Main-d'œuvre Qualifiée</a:t>
            </a:r>
            <a:endParaRPr lang="en-US" sz="2200" dirty="0"/>
          </a:p>
        </p:txBody>
      </p:sp>
      <p:sp>
        <p:nvSpPr>
          <p:cNvPr id="15" name="Text 9"/>
          <p:cNvSpPr/>
          <p:nvPr/>
        </p:nvSpPr>
        <p:spPr>
          <a:xfrm>
            <a:off x="1644253" y="5963126"/>
            <a:ext cx="3308152" cy="7258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50"/>
              </a:lnSpc>
              <a:buNone/>
            </a:pPr>
            <a:r>
              <a:rPr lang="en-US" sz="1750" dirty="0">
                <a:solidFill>
                  <a:srgbClr val="DCD7E5"/>
                </a:solidFill>
                <a:latin typeface="Heebo Light" pitchFamily="34" charset="0"/>
                <a:ea typeface="Heebo Light" pitchFamily="34" charset="-122"/>
                <a:cs typeface="Heebo Light" pitchFamily="34" charset="-120"/>
              </a:rPr>
              <a:t>Un bassin de talents en croissance.</a:t>
            </a:r>
            <a:endParaRPr lang="en-US" sz="1750" dirty="0"/>
          </a:p>
        </p:txBody>
      </p:sp>
      <p:pic>
        <p:nvPicPr>
          <p:cNvPr id="16" name="Image 4" descr="preencoded.png">    </p:cNvPr>
          <p:cNvPicPr>
            <a:picLocks noChangeAspect="1"/>
          </p:cNvPicPr>
          <p:nvPr/>
        </p:nvPicPr>
        <p:blipFill>
          <a:blip r:embed="rId9">
            <a:extLs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5235893" y="4983718"/>
            <a:ext cx="566976" cy="566976"/>
          </a:xfrm>
          <a:prstGeom prst="rect">
            <a:avLst/>
          </a:prstGeom>
        </p:spPr>
      </p:pic>
      <p:sp>
        <p:nvSpPr>
          <p:cNvPr id="17" name="Text 10"/>
          <p:cNvSpPr/>
          <p:nvPr/>
        </p:nvSpPr>
        <p:spPr>
          <a:xfrm>
            <a:off x="6086356" y="5118378"/>
            <a:ext cx="3308152" cy="7086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750"/>
              </a:lnSpc>
              <a:buNone/>
            </a:pPr>
            <a:r>
              <a:rPr lang="en-US" sz="2200" dirty="0">
                <a:solidFill>
                  <a:srgbClr val="DCD7E5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Soutien Gouvernemental</a:t>
            </a:r>
            <a:endParaRPr lang="en-US" sz="2200" dirty="0"/>
          </a:p>
        </p:txBody>
      </p:sp>
      <p:sp>
        <p:nvSpPr>
          <p:cNvPr id="18" name="Text 11"/>
          <p:cNvSpPr/>
          <p:nvPr/>
        </p:nvSpPr>
        <p:spPr>
          <a:xfrm>
            <a:off x="6086356" y="5963126"/>
            <a:ext cx="3308152" cy="108870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50"/>
              </a:lnSpc>
              <a:buNone/>
            </a:pPr>
            <a:r>
              <a:rPr lang="en-US" sz="1750" dirty="0">
                <a:solidFill>
                  <a:srgbClr val="DCD7E5"/>
                </a:solidFill>
                <a:latin typeface="Heebo Light" pitchFamily="34" charset="0"/>
                <a:ea typeface="Heebo Light" pitchFamily="34" charset="-122"/>
                <a:cs typeface="Heebo Light" pitchFamily="34" charset="-120"/>
              </a:rPr>
              <a:t>Des incitations et un environnement favorable aux affaires.</a:t>
            </a:r>
            <a:endParaRPr lang="en-US" sz="175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5486400" cy="82296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6280190" y="2393871"/>
            <a:ext cx="7556421" cy="113395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4450"/>
              </a:lnSpc>
              <a:buNone/>
            </a:pPr>
            <a:r>
              <a:rPr lang="en-US" sz="3550" dirty="0">
                <a:solidFill>
                  <a:srgbClr val="F2F0F4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Rejoignez la Révolution Électrique au Maroc</a:t>
            </a:r>
            <a:endParaRPr lang="en-US" sz="3550" dirty="0"/>
          </a:p>
        </p:txBody>
      </p:sp>
      <p:sp>
        <p:nvSpPr>
          <p:cNvPr id="4" name="Text 1"/>
          <p:cNvSpPr/>
          <p:nvPr/>
        </p:nvSpPr>
        <p:spPr>
          <a:xfrm>
            <a:off x="6280190" y="3867983"/>
            <a:ext cx="7556421" cy="108870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50"/>
              </a:lnSpc>
              <a:buNone/>
            </a:pPr>
            <a:r>
              <a:rPr lang="en-US" sz="1750" dirty="0">
                <a:solidFill>
                  <a:srgbClr val="DCD7E5"/>
                </a:solidFill>
                <a:latin typeface="Heebo Light" pitchFamily="34" charset="0"/>
                <a:ea typeface="Heebo Light" pitchFamily="34" charset="-122"/>
                <a:cs typeface="Heebo Light" pitchFamily="34" charset="-120"/>
              </a:rPr>
              <a:t>Ne manquez pas l'opportunité de faire partie de la prochaine grande avancée dans l'industrie des véhicules électriques. Le Maroc est prêt à vous accueillir.</a:t>
            </a:r>
            <a:endParaRPr lang="en-US" sz="1750" dirty="0"/>
          </a:p>
        </p:txBody>
      </p:sp>
      <p:pic>
        <p:nvPicPr>
          <p:cNvPr id="5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280190" y="5211842"/>
            <a:ext cx="2782967" cy="623768"/>
          </a:xfrm>
          <a:prstGeom prst="rect">
            <a:avLst/>
          </a:prstGeom>
        </p:spPr>
      </p:pic>
      <p:pic>
        <p:nvPicPr>
          <p:cNvPr id="6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176504" y="5211842"/>
            <a:ext cx="3509010" cy="623768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10</Slides>
  <Notes>10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lastModifiedBy/>
  <cp:revision>1</cp:revision>
  <dcterms:created xsi:type="dcterms:W3CDTF">2025-12-21T02:06:52Z</dcterms:created>
  <dcterms:modified xsi:type="dcterms:W3CDTF">2025-12-21T02:06:52Z</dcterms:modified>
</cp:coreProperties>
</file>